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24" Type="http://schemas.openxmlformats.org/officeDocument/2006/relationships/font" Target="fonts/Average-regular.fntdata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f04cf3358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f04cf3358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8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7.xml"/><Relationship Id="rId8" Type="http://schemas.openxmlformats.org/officeDocument/2006/relationships/slide" Target="/ppt/slides/slide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197400"/>
            <a:ext cx="5313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Semantic Segmentation using SegNet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693550" y="41535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 By: Mariam Ayman Moustafa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Submitted To: Eng. Amgad Abdullah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/>
              <a:t>Thank you!</a:t>
            </a:r>
            <a:endParaRPr sz="3700"/>
          </a:p>
        </p:txBody>
      </p:sp>
      <p:grpSp>
        <p:nvGrpSpPr>
          <p:cNvPr id="347" name="Google Shape;347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48" name="Google Shape;348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6" name="Google Shape;356;p2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59" name="Google Shape;359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3" name="Google Shape;363;p26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5" name="Google Shape;365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66" name="Google Shape;366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0" name="Google Shape;370;p26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71" name="Google Shape;371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" name="Google Shape;372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73" name="Google Shape;373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78" name="Google Shape;378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" name="Google Shape;379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80" name="Google Shape;380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82" name="Google Shape;382;p26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83" name="Google Shape;383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84" name="Google Shape;384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92" name="Google Shape;392;p26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213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423075"/>
            <a:ext cx="4712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Popular Models for Semantic Segmentation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8247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Description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2264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VOC2012 Dataset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6281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SegNet Architecture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44108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References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301" y="401952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Applying CUDA 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Semantic segmentation is a computer vision task that involves classifying each pixel in an image into a predefined class or category.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Unlike object detection, which focuses on identifying and localizing objects with bounding boxes, semantic segmentation provides a more detailed understanding by labeling each pixel with its corresponding class, enabling the model to identify boundaries and object regions more precisely.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Popular Models for Semantic Segmentation</a:t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U-Net</a:t>
            </a:r>
            <a:r>
              <a:rPr lang="en-GB"/>
              <a:t>: Originally developed for biomedical image segmentation, U-Net has an encoder-decoder architecture with skip connections, making it effective for small datasets.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SegNet</a:t>
            </a:r>
            <a:r>
              <a:rPr lang="en-GB"/>
              <a:t>: An architecture designed for efficient inference, SegNet uses max-pooling indices in the encoder for upsampling in the decoder, reducing computational cost.</a:t>
            </a:r>
            <a:endParaRPr/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DeepLab</a:t>
            </a:r>
            <a:r>
              <a:rPr lang="en-GB"/>
              <a:t>: </a:t>
            </a:r>
            <a:r>
              <a:rPr lang="en-GB"/>
              <a:t>A novel and practical deep fully convolutional neural network architecture for semantic pixel-wise segmentation. </a:t>
            </a:r>
            <a:r>
              <a:rPr lang="en-GB"/>
              <a:t>This model employs atrous (dilated) convolutions and conditional random fields (CRFs) for refined segmentations.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Description</a:t>
            </a:r>
            <a:endParaRPr/>
          </a:p>
        </p:txBody>
      </p:sp>
      <p:sp>
        <p:nvSpPr>
          <p:cNvPr id="264" name="Google Shape;264;p21"/>
          <p:cNvSpPr txBox="1"/>
          <p:nvPr>
            <p:ph idx="1" type="body"/>
          </p:nvPr>
        </p:nvSpPr>
        <p:spPr>
          <a:xfrm>
            <a:off x="3720375" y="1307850"/>
            <a:ext cx="50577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this implementation of SegNet, we develop a deep convolutional encoder-decoder network designed for semantic pixel-wise segmentation using VOC2012 dataset. The architecture consists of an encoder network that mirrors the 13 convolutional layers of VGG16, followed by a decoder network that up-samples feature maps using pooling indices from the encoder's max-pooling layers. This approach eliminates the need for learning upsampling weights, resulting in a more efficient network.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VOC2012 Dataset</a:t>
            </a:r>
            <a:endParaRPr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E6EDF3"/>
                </a:solidFill>
              </a:rPr>
              <a:t>The PASCAL Visual Object Classes Challenge 2012 (VOC2012) is a set of images that has an annotation file giving a bounding box and object class label for each object in one of the twenty classes present in the image.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71" name="Google Shape;271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5400000">
            <a:off x="6710736" y="1643157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  <a:effectLst>
            <a:outerShdw blurRad="1428750" rotWithShape="0" algn="bl" dir="5400000" dist="19050">
              <a:srgbClr val="000000">
                <a:alpha val="16000"/>
              </a:srgbClr>
            </a:outerShdw>
          </a:effectLst>
        </p:spPr>
      </p:pic>
      <p:pic>
        <p:nvPicPr>
          <p:cNvPr descr="offset_comp_457517_edited2.jpg" id="272" name="Google Shape;272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5400000">
            <a:off x="6552537" y="278403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  <a:effectLst>
            <a:outerShdw blurRad="1428750" rotWithShape="0" algn="bl" dir="5400000" dist="19050">
              <a:srgbClr val="000000">
                <a:alpha val="16000"/>
              </a:srgbClr>
            </a:outerShdw>
          </a:effectLst>
        </p:spPr>
      </p:pic>
      <p:pic>
        <p:nvPicPr>
          <p:cNvPr descr="offset_comp_442889_edtied2.jpg" id="273" name="Google Shape;273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-5400000">
            <a:off x="5613250" y="2234550"/>
            <a:ext cx="3148800" cy="2807100"/>
          </a:xfrm>
          <a:prstGeom prst="diagStripe">
            <a:avLst>
              <a:gd fmla="val 58164" name="adj"/>
            </a:avLst>
          </a:prstGeom>
          <a:noFill/>
          <a:ln>
            <a:noFill/>
          </a:ln>
          <a:effectLst>
            <a:outerShdw blurRad="1428750" rotWithShape="0" algn="bl" dir="5400000" dist="19050">
              <a:srgbClr val="000000">
                <a:alpha val="16000"/>
              </a:srgbClr>
            </a:outerShdw>
          </a:effectLst>
        </p:spPr>
      </p:pic>
      <p:sp>
        <p:nvSpPr>
          <p:cNvPr id="274" name="Google Shape;274;p22"/>
          <p:cNvSpPr/>
          <p:nvPr/>
        </p:nvSpPr>
        <p:spPr>
          <a:xfrm>
            <a:off x="7392425" y="1338225"/>
            <a:ext cx="1784710" cy="3800475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SegNet Architecture</a:t>
            </a:r>
            <a:endParaRPr/>
          </a:p>
        </p:txBody>
      </p:sp>
      <p:sp>
        <p:nvSpPr>
          <p:cNvPr id="280" name="Google Shape;280;p23"/>
          <p:cNvSpPr txBox="1"/>
          <p:nvPr>
            <p:ph idx="1" type="body"/>
          </p:nvPr>
        </p:nvSpPr>
        <p:spPr>
          <a:xfrm>
            <a:off x="1297500" y="10341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Encoder-Decoder Structure</a:t>
            </a:r>
            <a:r>
              <a:rPr lang="en-GB" sz="1200"/>
              <a:t>: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b="1" lang="en-GB" sz="1200"/>
              <a:t>Encoder</a:t>
            </a:r>
            <a:r>
              <a:rPr lang="en-GB" sz="1200"/>
              <a:t>: Topologically identical to the 13 convolutional layers of VGG16 but without fully connected layers, making it lightweight and easier to train.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b="1" lang="en-GB" sz="1200"/>
              <a:t>Decoder</a:t>
            </a:r>
            <a:r>
              <a:rPr lang="en-GB" sz="1200"/>
              <a:t>: Uses pooling indices from the encoder's max-pooling layers to upsample feature maps, eliminating the need for learning upsampling weights.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200"/>
              <a:t>Pixel-Wise Classification</a:t>
            </a:r>
            <a:r>
              <a:rPr lang="en-GB" sz="1200"/>
              <a:t>: A final layer performs pixel-wise classification to assign each pixel to a class label.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81" name="Google Shape;2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000" y="2986025"/>
            <a:ext cx="6107900" cy="193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Applying CUDA </a:t>
            </a:r>
            <a:endParaRPr/>
          </a:p>
        </p:txBody>
      </p:sp>
      <p:sp>
        <p:nvSpPr>
          <p:cNvPr id="287" name="Google Shape;287;p24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To increase performance and reduce training time,</a:t>
            </a:r>
            <a:endParaRPr/>
          </a:p>
        </p:txBody>
      </p:sp>
      <p:sp>
        <p:nvSpPr>
          <p:cNvPr id="288" name="Google Shape;288;p24"/>
          <p:cNvSpPr txBox="1"/>
          <p:nvPr>
            <p:ph idx="2" type="body"/>
          </p:nvPr>
        </p:nvSpPr>
        <p:spPr>
          <a:xfrm>
            <a:off x="1297500" y="1656775"/>
            <a:ext cx="30624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CUDA is utilized for parallel computation, allowing for faster processing of large datasets.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Our implementation is optimized for both memory usage and computational speed, making it suitable for real-time applications. </a:t>
            </a:r>
            <a:endParaRPr/>
          </a:p>
        </p:txBody>
      </p:sp>
      <p:grpSp>
        <p:nvGrpSpPr>
          <p:cNvPr id="289" name="Google Shape;289;p24"/>
          <p:cNvGrpSpPr/>
          <p:nvPr/>
        </p:nvGrpSpPr>
        <p:grpSpPr>
          <a:xfrm>
            <a:off x="4809771" y="1656774"/>
            <a:ext cx="2667124" cy="2672600"/>
            <a:chOff x="3553042" y="1657806"/>
            <a:chExt cx="3461100" cy="2671532"/>
          </a:xfrm>
        </p:grpSpPr>
        <p:sp>
          <p:nvSpPr>
            <p:cNvPr id="290" name="Google Shape;290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24"/>
          <p:cNvGrpSpPr/>
          <p:nvPr/>
        </p:nvGrpSpPr>
        <p:grpSpPr>
          <a:xfrm>
            <a:off x="7084991" y="2744573"/>
            <a:ext cx="864613" cy="1668667"/>
            <a:chOff x="6505573" y="2745170"/>
            <a:chExt cx="1122000" cy="1668000"/>
          </a:xfrm>
        </p:grpSpPr>
        <p:sp>
          <p:nvSpPr>
            <p:cNvPr id="299" name="Google Shape;299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3" name="Google Shape;303;p24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7084522" y="2818528"/>
            <a:ext cx="8646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4"/>
          <p:cNvSpPr/>
          <p:nvPr/>
        </p:nvSpPr>
        <p:spPr>
          <a:xfrm flipH="1">
            <a:off x="7084281" y="2818767"/>
            <a:ext cx="8646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4"/>
          <p:cNvGrpSpPr/>
          <p:nvPr/>
        </p:nvGrpSpPr>
        <p:grpSpPr>
          <a:xfrm>
            <a:off x="6784056" y="3375332"/>
            <a:ext cx="439473" cy="1135689"/>
            <a:chOff x="9543736" y="4486132"/>
            <a:chExt cx="570300" cy="1135235"/>
          </a:xfrm>
        </p:grpSpPr>
        <p:sp>
          <p:nvSpPr>
            <p:cNvPr id="306" name="Google Shape;306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0" name="Google Shape;310;p24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783478" y="3374920"/>
            <a:ext cx="4392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1" name="Google Shape;311;p24"/>
          <p:cNvSpPr/>
          <p:nvPr/>
        </p:nvSpPr>
        <p:spPr>
          <a:xfrm flipH="1">
            <a:off x="6783476" y="3398095"/>
            <a:ext cx="4392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4"/>
          <p:cNvGrpSpPr/>
          <p:nvPr/>
        </p:nvGrpSpPr>
        <p:grpSpPr>
          <a:xfrm>
            <a:off x="7762177" y="3727558"/>
            <a:ext cx="384452" cy="758547"/>
            <a:chOff x="7384375" y="3728000"/>
            <a:chExt cx="498900" cy="758244"/>
          </a:xfrm>
        </p:grpSpPr>
        <p:sp>
          <p:nvSpPr>
            <p:cNvPr id="313" name="Google Shape;313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24"/>
          <p:cNvGrpSpPr/>
          <p:nvPr/>
        </p:nvGrpSpPr>
        <p:grpSpPr>
          <a:xfrm>
            <a:off x="7762204" y="3857289"/>
            <a:ext cx="403515" cy="507077"/>
            <a:chOff x="7384385" y="3857442"/>
            <a:chExt cx="523637" cy="506874"/>
          </a:xfrm>
        </p:grpSpPr>
        <p:sp>
          <p:nvSpPr>
            <p:cNvPr id="318" name="Google Shape;318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" name="Google Shape;319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0" name="Google Shape;320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2" name="Google Shape;322;p24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784886" y="3888792"/>
            <a:ext cx="3378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3" name="Google Shape;323;p24"/>
          <p:cNvGrpSpPr/>
          <p:nvPr/>
        </p:nvGrpSpPr>
        <p:grpSpPr>
          <a:xfrm>
            <a:off x="8223050" y="3727558"/>
            <a:ext cx="367816" cy="758547"/>
            <a:chOff x="7982421" y="3727763"/>
            <a:chExt cx="477311" cy="758244"/>
          </a:xfrm>
        </p:grpSpPr>
        <p:sp>
          <p:nvSpPr>
            <p:cNvPr id="324" name="Google Shape;324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2" name="Google Shape;332;p24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236708" y="3884433"/>
            <a:ext cx="3198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38" name="Google Shape;338;p25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39" name="Google Shape;339;p25"/>
          <p:cNvSpPr txBox="1"/>
          <p:nvPr>
            <p:ph idx="1" type="body"/>
          </p:nvPr>
        </p:nvSpPr>
        <p:spPr>
          <a:xfrm>
            <a:off x="1725600" y="15912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/>
              <a:t>A deep convolutional encoder-decoder architecture for ... (n.d.). http://arxiv.org/pdf/1511.00561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340" name="Google Shape;340;p2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41" name="Google Shape;341;p25"/>
          <p:cNvSpPr txBox="1"/>
          <p:nvPr>
            <p:ph idx="1" type="body"/>
          </p:nvPr>
        </p:nvSpPr>
        <p:spPr>
          <a:xfrm>
            <a:off x="1696650" y="24299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/>
              <a:t>Visual object classes challenge 2012 (VOC2012)</a:t>
            </a:r>
            <a:r>
              <a:rPr b="1" lang="en-GB"/>
              <a:t>. The PASCAL Visual Object Classes Challenge 2012 (VOC2012). (n.d.). http://host.robots.ox.ac.uk/pascal/VOC/voc2012/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